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686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10E24-E449-4F05-9E39-35D21211C0EE}" type="datetimeFigureOut">
              <a:rPr lang="es-CO" smtClean="0"/>
              <a:pPr/>
              <a:t>17/04/2012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96A34-D3EB-4BED-B07A-08E1993EFE19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10E24-E449-4F05-9E39-35D21211C0EE}" type="datetimeFigureOut">
              <a:rPr lang="es-CO" smtClean="0"/>
              <a:pPr/>
              <a:t>17/04/2012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96A34-D3EB-4BED-B07A-08E1993EFE19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10E24-E449-4F05-9E39-35D21211C0EE}" type="datetimeFigureOut">
              <a:rPr lang="es-CO" smtClean="0"/>
              <a:pPr/>
              <a:t>17/04/2012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96A34-D3EB-4BED-B07A-08E1993EFE19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10E24-E449-4F05-9E39-35D21211C0EE}" type="datetimeFigureOut">
              <a:rPr lang="es-CO" smtClean="0"/>
              <a:pPr/>
              <a:t>17/04/2012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96A34-D3EB-4BED-B07A-08E1993EFE19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10E24-E449-4F05-9E39-35D21211C0EE}" type="datetimeFigureOut">
              <a:rPr lang="es-CO" smtClean="0"/>
              <a:pPr/>
              <a:t>17/04/2012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96A34-D3EB-4BED-B07A-08E1993EFE19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10E24-E449-4F05-9E39-35D21211C0EE}" type="datetimeFigureOut">
              <a:rPr lang="es-CO" smtClean="0"/>
              <a:pPr/>
              <a:t>17/04/2012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96A34-D3EB-4BED-B07A-08E1993EFE19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10E24-E449-4F05-9E39-35D21211C0EE}" type="datetimeFigureOut">
              <a:rPr lang="es-CO" smtClean="0"/>
              <a:pPr/>
              <a:t>17/04/2012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96A34-D3EB-4BED-B07A-08E1993EFE19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10E24-E449-4F05-9E39-35D21211C0EE}" type="datetimeFigureOut">
              <a:rPr lang="es-CO" smtClean="0"/>
              <a:pPr/>
              <a:t>17/04/2012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96A34-D3EB-4BED-B07A-08E1993EFE19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10E24-E449-4F05-9E39-35D21211C0EE}" type="datetimeFigureOut">
              <a:rPr lang="es-CO" smtClean="0"/>
              <a:pPr/>
              <a:t>17/04/2012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96A34-D3EB-4BED-B07A-08E1993EFE19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10E24-E449-4F05-9E39-35D21211C0EE}" type="datetimeFigureOut">
              <a:rPr lang="es-CO" smtClean="0"/>
              <a:pPr/>
              <a:t>17/04/2012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96A34-D3EB-4BED-B07A-08E1993EFE19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10E24-E449-4F05-9E39-35D21211C0EE}" type="datetimeFigureOut">
              <a:rPr lang="es-CO" smtClean="0"/>
              <a:pPr/>
              <a:t>17/04/2012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96A34-D3EB-4BED-B07A-08E1993EFE19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010E24-E449-4F05-9E39-35D21211C0EE}" type="datetimeFigureOut">
              <a:rPr lang="es-CO" smtClean="0"/>
              <a:pPr/>
              <a:t>17/04/2012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796A34-D3EB-4BED-B07A-08E1993EFE19}" type="slidenum">
              <a:rPr lang="es-CO" smtClean="0"/>
              <a:pPr/>
              <a:t>‹Nº›</a:t>
            </a:fld>
            <a:endParaRPr lang="es-C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476672"/>
            <a:ext cx="5760640" cy="6120680"/>
          </a:xfrm>
        </p:spPr>
        <p:txBody>
          <a:bodyPr/>
          <a:lstStyle/>
          <a:p>
            <a:pPr algn="ctr">
              <a:buNone/>
            </a:pPr>
            <a:r>
              <a:rPr lang="es-CO" sz="8800" dirty="0" smtClean="0">
                <a:latin typeface="Algerian" pitchFamily="82" charset="0"/>
              </a:rPr>
              <a:t>iglesia </a:t>
            </a:r>
            <a:r>
              <a:rPr lang="es-CO" sz="8800" dirty="0" smtClean="0">
                <a:latin typeface="Algerian" pitchFamily="82" charset="0"/>
              </a:rPr>
              <a:t>de Esmirna</a:t>
            </a:r>
            <a:r>
              <a:rPr lang="es-CO" sz="8800" b="1" dirty="0" smtClean="0">
                <a:solidFill>
                  <a:srgbClr val="FF0000"/>
                </a:solidFill>
                <a:latin typeface="Algerian" pitchFamily="82" charset="0"/>
              </a:rPr>
              <a:t>  </a:t>
            </a:r>
          </a:p>
          <a:p>
            <a:pPr algn="ctr">
              <a:buNone/>
            </a:pPr>
            <a:r>
              <a:rPr lang="es-CO" sz="6000" b="1" dirty="0" smtClean="0">
                <a:solidFill>
                  <a:srgbClr val="FF0000"/>
                </a:solidFill>
              </a:rPr>
              <a:t>Apoc.2:8-11.</a:t>
            </a:r>
          </a:p>
          <a:p>
            <a:endParaRPr lang="es-CO" dirty="0"/>
          </a:p>
        </p:txBody>
      </p:sp>
      <p:pic>
        <p:nvPicPr>
          <p:cNvPr id="4" name="Picture 2" descr="http://t0.gstatic.com/images?q=tbn:ANd9GcTh8sQp7i9_cPEQC6GQJb-2IliU0DHmRVtHWBIcfWD_l0WAt_f6g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1772816"/>
            <a:ext cx="2808312" cy="35283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t0.gstatic.com/images?q=tbn:ANd9GcQziolM0Nk_PRwTHt975QOZmeha3BvCO3cGP85MzsUQ-TDtP5-M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548680"/>
            <a:ext cx="4536504" cy="5904656"/>
          </a:xfrm>
          <a:prstGeom prst="rect">
            <a:avLst/>
          </a:prstGeom>
          <a:noFill/>
        </p:spPr>
      </p:pic>
      <p:pic>
        <p:nvPicPr>
          <p:cNvPr id="5" name="Picture 2" descr="http://t3.gstatic.com/images?q=tbn:ANd9GcSQ4fx6OXEsaJygSNprmxSoQw9TN_tTGc5OZx-phWj30rv1s4f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476672"/>
            <a:ext cx="4283968" cy="5976664"/>
          </a:xfrm>
          <a:prstGeom prst="rect">
            <a:avLst/>
          </a:prstGeom>
          <a:noFill/>
        </p:spPr>
      </p:pic>
      <p:sp>
        <p:nvSpPr>
          <p:cNvPr id="6" name="5 Flecha abajo"/>
          <p:cNvSpPr/>
          <p:nvPr/>
        </p:nvSpPr>
        <p:spPr>
          <a:xfrm>
            <a:off x="395536" y="0"/>
            <a:ext cx="484632" cy="2060848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b="1" dirty="0" smtClean="0"/>
              <a:t>Esmirna</a:t>
            </a:r>
            <a:endParaRPr lang="es-CO" b="1" dirty="0"/>
          </a:p>
        </p:txBody>
      </p:sp>
      <p:sp>
        <p:nvSpPr>
          <p:cNvPr id="7" name="6 Flecha derecha"/>
          <p:cNvSpPr/>
          <p:nvPr/>
        </p:nvSpPr>
        <p:spPr>
          <a:xfrm>
            <a:off x="0" y="5157192"/>
            <a:ext cx="1115616" cy="484632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 smtClean="0"/>
              <a:t>Éfeso</a:t>
            </a:r>
            <a:endParaRPr lang="es-CO" dirty="0"/>
          </a:p>
        </p:txBody>
      </p:sp>
      <p:sp>
        <p:nvSpPr>
          <p:cNvPr id="8" name="7 Flecha derecha"/>
          <p:cNvSpPr/>
          <p:nvPr/>
        </p:nvSpPr>
        <p:spPr>
          <a:xfrm>
            <a:off x="4932040" y="4293096"/>
            <a:ext cx="1338448" cy="50405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s-CO" b="1" baseline="30000" dirty="0" smtClean="0"/>
              <a:t>       8 </a:t>
            </a:r>
            <a:r>
              <a:rPr lang="es-CO" b="1" dirty="0" smtClean="0"/>
              <a:t>Y escribe al ángel de la iglesia en Esmirna: El primero y el postrero, el que estuvo muerto y vivió, dice esto: </a:t>
            </a:r>
          </a:p>
          <a:p>
            <a:pPr>
              <a:buNone/>
            </a:pPr>
            <a:endParaRPr lang="es-CO" b="1" dirty="0" smtClean="0"/>
          </a:p>
          <a:p>
            <a:pPr>
              <a:buNone/>
            </a:pPr>
            <a:r>
              <a:rPr lang="es-CO" b="1" baseline="30000" dirty="0" smtClean="0"/>
              <a:t>        9 </a:t>
            </a:r>
            <a:r>
              <a:rPr lang="es-CO" b="1" u="sng" dirty="0" smtClean="0">
                <a:solidFill>
                  <a:srgbClr val="0070C0"/>
                </a:solidFill>
              </a:rPr>
              <a:t>Yo conozco tus obras, y tu tribulación, y tu pobreza</a:t>
            </a:r>
            <a:r>
              <a:rPr lang="es-CO" b="1" dirty="0" smtClean="0"/>
              <a:t> (pero tú eres rico), y la blasfemia de los que se dicen ser judíos, y no lo son, sino sinagoga de Satanás.</a:t>
            </a:r>
          </a:p>
          <a:p>
            <a:endParaRPr lang="es-CO" b="1" baseline="30000" dirty="0" smtClean="0"/>
          </a:p>
          <a:p>
            <a:pPr>
              <a:buNone/>
            </a:pPr>
            <a:r>
              <a:rPr lang="es-CO" b="1" baseline="30000" dirty="0" smtClean="0"/>
              <a:t>        10</a:t>
            </a:r>
            <a:r>
              <a:rPr lang="es-CO" b="1" u="sng" baseline="30000" dirty="0" smtClean="0">
                <a:solidFill>
                  <a:srgbClr val="0070C0"/>
                </a:solidFill>
              </a:rPr>
              <a:t> </a:t>
            </a:r>
            <a:r>
              <a:rPr lang="es-CO" b="1" u="sng" dirty="0" smtClean="0">
                <a:solidFill>
                  <a:srgbClr val="0070C0"/>
                </a:solidFill>
              </a:rPr>
              <a:t>No temas en nada lo que vas a padecer. He aquí,</a:t>
            </a:r>
            <a:r>
              <a:rPr lang="es-CO" b="1" dirty="0" smtClean="0"/>
              <a:t> el diablo echará a algunos de vosotros en la cárcel, para que seáis probados, y tendréis tribulación por diez días. Sé fiel hasta la muerte, y yo te daré la corona de la vida. </a:t>
            </a:r>
          </a:p>
          <a:p>
            <a:endParaRPr lang="es-CO" b="1" baseline="30000" dirty="0" smtClean="0"/>
          </a:p>
          <a:p>
            <a:pPr>
              <a:buNone/>
            </a:pPr>
            <a:r>
              <a:rPr lang="es-CO" b="1" baseline="30000" dirty="0" smtClean="0"/>
              <a:t>       </a:t>
            </a:r>
            <a:endParaRPr lang="es-CO" u="sng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764704"/>
            <a:ext cx="5410944" cy="5361459"/>
          </a:xfrm>
        </p:spPr>
        <p:txBody>
          <a:bodyPr/>
          <a:lstStyle/>
          <a:p>
            <a:pPr algn="ctr">
              <a:buNone/>
            </a:pPr>
            <a:r>
              <a:rPr lang="es-CO" b="1" baseline="30000" dirty="0" smtClean="0"/>
              <a:t>     </a:t>
            </a:r>
            <a:r>
              <a:rPr lang="es-CO" sz="4800" b="1" baseline="30000" dirty="0" smtClean="0"/>
              <a:t>11 </a:t>
            </a:r>
            <a:r>
              <a:rPr lang="es-CO" sz="4800" b="1" dirty="0" smtClean="0"/>
              <a:t>El que tiene oído, oiga lo que el Espíritu dice a las iglesias. </a:t>
            </a:r>
            <a:r>
              <a:rPr lang="es-CO" sz="4800" b="1" u="sng" dirty="0" smtClean="0">
                <a:solidFill>
                  <a:srgbClr val="0070C0"/>
                </a:solidFill>
              </a:rPr>
              <a:t>El que venciere, no sufrirá daño de la segunda muerte. </a:t>
            </a:r>
            <a:endParaRPr lang="es-CO" sz="4800" u="sng" dirty="0" smtClean="0">
              <a:solidFill>
                <a:srgbClr val="0070C0"/>
              </a:solidFill>
            </a:endParaRPr>
          </a:p>
          <a:p>
            <a:endParaRPr lang="es-CO" dirty="0"/>
          </a:p>
        </p:txBody>
      </p:sp>
      <p:pic>
        <p:nvPicPr>
          <p:cNvPr id="280578" name="Picture 2" descr="http://t1.gstatic.com/images?q=tbn:ANd9GcRU0iX-bhSHgAkc4vCb_ePlwO-lSVARfOD52SGA05CPZ_9oBFT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1700808"/>
            <a:ext cx="2664296" cy="32403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404664"/>
            <a:ext cx="5400600" cy="61206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dirty="0" smtClean="0"/>
              <a:t>    En contraste con la primera muerte, que transitoriamente pone fin a la vida ahora, pero de la cual habrá una resurrección tanto de “</a:t>
            </a:r>
            <a:r>
              <a:rPr lang="es-CO" dirty="0" smtClean="0">
                <a:solidFill>
                  <a:srgbClr val="0070C0"/>
                </a:solidFill>
              </a:rPr>
              <a:t>justos como injustos</a:t>
            </a:r>
            <a:r>
              <a:rPr lang="es-CO" dirty="0" smtClean="0"/>
              <a:t>”.</a:t>
            </a:r>
          </a:p>
          <a:p>
            <a:pPr algn="ctr">
              <a:buNone/>
            </a:pPr>
            <a:r>
              <a:rPr lang="es-CO" dirty="0" smtClean="0"/>
              <a:t> </a:t>
            </a:r>
          </a:p>
          <a:p>
            <a:pPr algn="ctr">
              <a:buNone/>
            </a:pPr>
            <a:r>
              <a:rPr lang="es-CO" dirty="0" smtClean="0"/>
              <a:t>La segunda muerte será la extinción final del pecado y los pecadores, y de ella no habrá resurrección</a:t>
            </a:r>
            <a:endParaRPr lang="es-CO" dirty="0"/>
          </a:p>
        </p:txBody>
      </p:sp>
      <p:pic>
        <p:nvPicPr>
          <p:cNvPr id="267266" name="Picture 2" descr="http://t0.gstatic.com/images?q=tbn:ANd9GcSC4wXKO-BMJ6uDc1Yv3iGM_0eSVGA2nT2-yqZF5O0qNo42Xdn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404664"/>
            <a:ext cx="3240360" cy="2892922"/>
          </a:xfrm>
          <a:prstGeom prst="rect">
            <a:avLst/>
          </a:prstGeom>
          <a:noFill/>
        </p:spPr>
      </p:pic>
      <p:pic>
        <p:nvPicPr>
          <p:cNvPr id="267268" name="Picture 4" descr="http://t0.gstatic.com/images?q=tbn:ANd9GcRRSoBKUovdw4R9k_sukyBMdvPwmAqYzXWPflBUOulHGKWUU-VSi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3933056"/>
            <a:ext cx="3312368" cy="26208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672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67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67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7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7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45091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CO" u="sng" dirty="0" smtClean="0">
                <a:solidFill>
                  <a:srgbClr val="FF0000"/>
                </a:solidFill>
              </a:rPr>
              <a:t>Esmirna es la época de la persecución romana</a:t>
            </a:r>
          </a:p>
          <a:p>
            <a:pPr>
              <a:buNone/>
            </a:pPr>
            <a:endParaRPr lang="es-CO" u="sng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          </a:t>
            </a:r>
            <a:r>
              <a:rPr lang="es-CO" dirty="0" smtClean="0"/>
              <a:t>“Esmirna” significa-------Mirra (</a:t>
            </a:r>
            <a:r>
              <a:rPr lang="es-ES" dirty="0" smtClean="0"/>
              <a:t>aromática).</a:t>
            </a:r>
            <a:r>
              <a:rPr lang="es-CO" dirty="0" smtClean="0"/>
              <a:t>        Satanás significa --------Adversario.</a:t>
            </a:r>
          </a:p>
          <a:p>
            <a:pPr algn="ctr">
              <a:buNone/>
            </a:pPr>
            <a:r>
              <a:rPr lang="es-CO" dirty="0" smtClean="0"/>
              <a:t>    Los Judíos eran los más severos opositores al Evangelio. En sus sinagogas se planeaban las calumnias contra los cristianos, “sinagoga del acusador”.</a:t>
            </a: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2411760" y="188640"/>
            <a:ext cx="45365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3600" b="1" dirty="0" smtClean="0"/>
              <a:t>La iglesia de Esmirna</a:t>
            </a:r>
          </a:p>
        </p:txBody>
      </p:sp>
      <p:sp>
        <p:nvSpPr>
          <p:cNvPr id="5" name="4 Rectángulo"/>
          <p:cNvSpPr/>
          <p:nvPr/>
        </p:nvSpPr>
        <p:spPr>
          <a:xfrm>
            <a:off x="251520" y="908720"/>
            <a:ext cx="85689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dirty="0" smtClean="0"/>
              <a:t>Del año 100---------------------------------------------al año 313</a:t>
            </a:r>
            <a:endParaRPr lang="es-CO" sz="2800" dirty="0"/>
          </a:p>
        </p:txBody>
      </p:sp>
      <p:sp>
        <p:nvSpPr>
          <p:cNvPr id="6" name="5 Flecha derecha"/>
          <p:cNvSpPr/>
          <p:nvPr/>
        </p:nvSpPr>
        <p:spPr>
          <a:xfrm>
            <a:off x="323528" y="1340768"/>
            <a:ext cx="8568952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7" name="6 Rectángulo"/>
          <p:cNvSpPr/>
          <p:nvPr/>
        </p:nvSpPr>
        <p:spPr>
          <a:xfrm>
            <a:off x="3707904" y="1772816"/>
            <a:ext cx="18722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b="1" dirty="0" smtClean="0"/>
              <a:t>213 años</a:t>
            </a:r>
            <a:endParaRPr lang="es-CO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20680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es-CO" i="1" dirty="0" smtClean="0"/>
              <a:t>     Yo conozco la aflicción y la pobreza que sufres -a pesar de lo cual tú eres rico- y </a:t>
            </a:r>
            <a:r>
              <a:rPr lang="es-CO" i="1" u="sng" dirty="0" smtClean="0">
                <a:solidFill>
                  <a:srgbClr val="0070C0"/>
                </a:solidFill>
              </a:rPr>
              <a:t>sé las calumnias que proceden de los que dicen que son judíos</a:t>
            </a:r>
            <a:r>
              <a:rPr lang="es-CO" i="1" dirty="0" smtClean="0"/>
              <a:t>, pero que no son más que la sinagoga de Satanás.</a:t>
            </a:r>
          </a:p>
          <a:p>
            <a:pPr>
              <a:buNone/>
            </a:pPr>
            <a:endParaRPr lang="es-CO" i="1" dirty="0" smtClean="0"/>
          </a:p>
          <a:p>
            <a:pPr algn="ctr">
              <a:buNone/>
            </a:pPr>
            <a:r>
              <a:rPr lang="es-CO" i="1" dirty="0" smtClean="0"/>
              <a:t>     No tengas miedo de lo que vas a tener que pasar. ¡Fíjate! El diablo va a meter a algunos de vosotros en la cárcel para someteros a prueba, y tendréis un tiempo de aflicción que se prolongará durante diez días. Muéstrate leal hasta la muerte, y Yo te daré la corona de la vida.</a:t>
            </a:r>
          </a:p>
          <a:p>
            <a:pPr algn="ctr">
              <a:buNone/>
            </a:pPr>
            <a:r>
              <a:rPr lang="es-CO" i="1" dirty="0" smtClean="0"/>
              <a:t>     </a:t>
            </a:r>
            <a:endParaRPr lang="es-CO" i="1" u="sng" dirty="0" smtClean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20688"/>
            <a:ext cx="5626968" cy="5505475"/>
          </a:xfrm>
        </p:spPr>
        <p:txBody>
          <a:bodyPr/>
          <a:lstStyle/>
          <a:p>
            <a:pPr algn="ctr">
              <a:buNone/>
            </a:pPr>
            <a:r>
              <a:rPr lang="es-CO" i="1" dirty="0" smtClean="0"/>
              <a:t>    </a:t>
            </a:r>
            <a:r>
              <a:rPr lang="es-CO" sz="4400" i="1" dirty="0" smtClean="0"/>
              <a:t>El que tenga oídos, que preste atención a lo que el Espíritu está diciendo a las Iglesias. </a:t>
            </a:r>
            <a:r>
              <a:rPr lang="es-CO" sz="4400" i="1" u="sng" dirty="0" smtClean="0">
                <a:solidFill>
                  <a:srgbClr val="0070C0"/>
                </a:solidFill>
              </a:rPr>
              <a:t>El que obtenga la victoria no sufrirá daño de la segunda muerte.</a:t>
            </a:r>
          </a:p>
          <a:p>
            <a:endParaRPr lang="es-CO" dirty="0"/>
          </a:p>
        </p:txBody>
      </p:sp>
      <p:pic>
        <p:nvPicPr>
          <p:cNvPr id="279554" name="Picture 2" descr="http://t1.gstatic.com/images?q=tbn:ANd9GcRU0iX-bhSHgAkc4vCb_ePlwO-lSVARfOD52SGA05CPZ_9oBFT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1556792"/>
            <a:ext cx="2736304" cy="3553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1"/>
            <a:ext cx="8229600" cy="2376263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CO" dirty="0" smtClean="0"/>
              <a:t>     Los cristianos tienen que huir, pierden sus poseciones pero SON RICOS en la fe y HEREDEROS DEL REINO</a:t>
            </a:r>
          </a:p>
          <a:p>
            <a:endParaRPr lang="es-CO" dirty="0" smtClean="0"/>
          </a:p>
          <a:p>
            <a:pPr>
              <a:buNone/>
            </a:pPr>
            <a:r>
              <a:rPr lang="es-CO" dirty="0" smtClean="0"/>
              <a:t>     </a:t>
            </a:r>
            <a:r>
              <a:rPr lang="es-CO" dirty="0" smtClean="0">
                <a:solidFill>
                  <a:srgbClr val="FF0000"/>
                </a:solidFill>
              </a:rPr>
              <a:t>Padecerás tribulación por diez días</a:t>
            </a:r>
          </a:p>
        </p:txBody>
      </p:sp>
      <p:pic>
        <p:nvPicPr>
          <p:cNvPr id="268290" name="Picture 2" descr="http://t0.gstatic.com/images?q=tbn:ANd9GcQlJWUbvmAI84GhQAk4sVDMbZh5xlCjGh7k3cB-wgNUP-X1Cm2zM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3284984"/>
            <a:ext cx="2988940" cy="3168352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23528" y="3212976"/>
            <a:ext cx="54006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dirty="0" smtClean="0"/>
              <a:t> </a:t>
            </a:r>
            <a:r>
              <a:rPr lang="es-CO" sz="2400" dirty="0" smtClean="0"/>
              <a:t>Diez años de encarnizada persecución de parte de la Roma Imperial. O “sometidos a prueba”.  </a:t>
            </a:r>
            <a:r>
              <a:rPr lang="es-CO" sz="2400" u="sng" dirty="0" smtClean="0">
                <a:solidFill>
                  <a:srgbClr val="0070C0"/>
                </a:solidFill>
              </a:rPr>
              <a:t>Satanás los sometería a persecución para obligarlos a renunciar a su fe</a:t>
            </a:r>
            <a:r>
              <a:rPr lang="es-CO" sz="2400" dirty="0" smtClean="0"/>
              <a:t>.  Dios permitiría la persecución como un medio de fortalecer y probar la sinceridad de su fe.  Aunque Satanás ruja contra la iglesia, la mano de Dios cumple su propósito. </a:t>
            </a:r>
          </a:p>
          <a:p>
            <a:pPr>
              <a:buNone/>
            </a:pPr>
            <a:r>
              <a:rPr lang="es-CO" sz="2400" dirty="0" smtClean="0"/>
              <a:t>    </a:t>
            </a:r>
            <a:endParaRPr lang="es-CO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268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268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268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8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8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es-CO" dirty="0" smtClean="0"/>
              <a:t>     El emperador Trajano</a:t>
            </a:r>
            <a:r>
              <a:rPr lang="es-CO" dirty="0" smtClean="0">
                <a:solidFill>
                  <a:srgbClr val="FF0000"/>
                </a:solidFill>
              </a:rPr>
              <a:t> (98-117 d. C.)</a:t>
            </a:r>
            <a:r>
              <a:rPr lang="es-CO" dirty="0" smtClean="0"/>
              <a:t> decretó la primera política oficial romana contra el cristianismo. </a:t>
            </a:r>
          </a:p>
          <a:p>
            <a:endParaRPr lang="es-CO" dirty="0" smtClean="0"/>
          </a:p>
          <a:p>
            <a:pPr algn="ctr">
              <a:buNone/>
            </a:pPr>
            <a:r>
              <a:rPr lang="es-CO" dirty="0" smtClean="0"/>
              <a:t>     En la famosa carta 97, dirigida a Plinio el joven, su gobernador en Bitinia y Ponto en Asia Menor, Trajano trazó un procedimiento para tratar a los cristianos, que eran en ese tiempo una sociedad religiosa ilegal. </a:t>
            </a:r>
          </a:p>
          <a:p>
            <a:endParaRPr lang="es-CO" dirty="0" smtClean="0"/>
          </a:p>
          <a:p>
            <a:pPr>
              <a:buNone/>
            </a:pPr>
            <a:r>
              <a:rPr lang="es-CO" dirty="0" smtClean="0"/>
              <a:t>     Ordenó que los funcionarios romanos no habían de buscar a los cristianos, </a:t>
            </a:r>
            <a:r>
              <a:rPr lang="es-CO" dirty="0" smtClean="0">
                <a:solidFill>
                  <a:srgbClr val="0070C0"/>
                </a:solidFill>
              </a:rPr>
              <a:t>pero que si los que eran traídos ante ellos por otros delitos resultaban ser cristianos, </a:t>
            </a:r>
            <a:r>
              <a:rPr lang="es-CO" u="sng" dirty="0" smtClean="0">
                <a:solidFill>
                  <a:srgbClr val="0070C0"/>
                </a:solidFill>
              </a:rPr>
              <a:t>debían ser ejecutados a menos que renegasen de su fe.</a:t>
            </a:r>
          </a:p>
          <a:p>
            <a:pPr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El emperador Diocleciano promulgó un decreto en el </a:t>
            </a:r>
            <a:r>
              <a:rPr lang="es-CO" dirty="0" smtClean="0">
                <a:solidFill>
                  <a:srgbClr val="FF0000"/>
                </a:solidFill>
              </a:rPr>
              <a:t>303 d.C</a:t>
            </a:r>
            <a:r>
              <a:rPr lang="es-CO" dirty="0" smtClean="0"/>
              <a:t>. </a:t>
            </a:r>
            <a:r>
              <a:rPr lang="es-CO" dirty="0" smtClean="0">
                <a:solidFill>
                  <a:srgbClr val="0070C0"/>
                </a:solidFill>
              </a:rPr>
              <a:t>prohibiendo la practica del cristianismo en todo el imperio. La persecución promovida por dicho decreto duró diez años</a:t>
            </a:r>
            <a:r>
              <a:rPr lang="es-CO" dirty="0" smtClean="0"/>
              <a:t>. </a:t>
            </a:r>
            <a:r>
              <a:rPr lang="es-CO" u="sng" dirty="0" smtClean="0">
                <a:solidFill>
                  <a:srgbClr val="FF0000"/>
                </a:solidFill>
              </a:rPr>
              <a:t>Del 303 al 313 d.C</a:t>
            </a:r>
            <a:r>
              <a:rPr lang="es-CO" dirty="0" smtClean="0"/>
              <a:t>. </a:t>
            </a:r>
            <a:r>
              <a:rPr lang="es-CO" dirty="0" smtClean="0">
                <a:solidFill>
                  <a:srgbClr val="FF0000"/>
                </a:solidFill>
              </a:rPr>
              <a:t>(ver C.S. cap. 3).</a:t>
            </a:r>
          </a:p>
          <a:p>
            <a:pPr>
              <a:buNone/>
            </a:pPr>
            <a:endParaRPr lang="es-CO" dirty="0" smtClean="0"/>
          </a:p>
          <a:p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332656"/>
            <a:ext cx="6048672" cy="6192688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CO" dirty="0" smtClean="0"/>
              <a:t>    Los cristianos estuvieron pues constantemente sujetos durante dos siglos a la posibilidad de ser </a:t>
            </a:r>
            <a:r>
              <a:rPr lang="es-CO" u="sng" dirty="0" smtClean="0"/>
              <a:t>súbitamente arrestados y ejecutados a causa de su fe</a:t>
            </a:r>
            <a:r>
              <a:rPr lang="es-CO" dirty="0" smtClean="0"/>
              <a:t>.</a:t>
            </a:r>
          </a:p>
          <a:p>
            <a:pPr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   Su bienestar dependía en gran medida del favor de sus vecinos paganos y judíos, quienes podían dejarlos en paz o acusarlos ante las autoridades. Especialmente durante ese periodo de diez años anunciado por la profecía.</a:t>
            </a:r>
            <a:endParaRPr lang="es-CO" dirty="0"/>
          </a:p>
        </p:txBody>
      </p:sp>
      <p:pic>
        <p:nvPicPr>
          <p:cNvPr id="270338" name="Picture 2" descr="http://t2.gstatic.com/images?q=tbn:ANd9GcQ1tVgqqVYLiLiciiQ6GhsmiNS4GJGLGAr-yz7Pw9WF_j9YejZ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260648"/>
            <a:ext cx="2448272" cy="3191247"/>
          </a:xfrm>
          <a:prstGeom prst="rect">
            <a:avLst/>
          </a:prstGeom>
          <a:noFill/>
        </p:spPr>
      </p:pic>
      <p:pic>
        <p:nvPicPr>
          <p:cNvPr id="270340" name="Picture 4" descr="http://t1.gstatic.com/images?q=tbn:ANd9GcTZ35zHo__tIy_EBVcENDX49AtJXBWVBebyKlW_KvkdqMSlDq76p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3573016"/>
            <a:ext cx="2495550" cy="18288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300192" y="5589239"/>
            <a:ext cx="2664296" cy="92333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b="1" dirty="0" smtClean="0">
                <a:solidFill>
                  <a:srgbClr val="FF0000"/>
                </a:solidFill>
              </a:rPr>
              <a:t>Delito: Creer en Cristo y guardar sus mandamientos.</a:t>
            </a:r>
            <a:endParaRPr lang="es-CO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"/>
                                        <p:tgtEl>
                                          <p:spTgt spid="270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270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270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0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0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"/>
                                        <p:tgtEl>
                                          <p:spTgt spid="2703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270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270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0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0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729</Words>
  <Application>Microsoft Office PowerPoint</Application>
  <PresentationFormat>Presentación en pantalla (4:3)</PresentationFormat>
  <Paragraphs>43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2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FAMILIA FIERRO CH</dc:creator>
  <cp:lastModifiedBy>FAMILIA FIERRO CH</cp:lastModifiedBy>
  <cp:revision>2</cp:revision>
  <dcterms:created xsi:type="dcterms:W3CDTF">2012-04-17T01:13:26Z</dcterms:created>
  <dcterms:modified xsi:type="dcterms:W3CDTF">2012-04-17T20:19:36Z</dcterms:modified>
</cp:coreProperties>
</file>